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9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96" r:id="rId3"/>
    <p:sldMasterId id="2147483720" r:id="rId4"/>
    <p:sldMasterId id="2147483732" r:id="rId5"/>
    <p:sldMasterId id="2147483744" r:id="rId6"/>
    <p:sldMasterId id="2147483768" r:id="rId7"/>
    <p:sldMasterId id="2147483780" r:id="rId8"/>
    <p:sldMasterId id="2147483792" r:id="rId9"/>
    <p:sldMasterId id="2147483804" r:id="rId10"/>
    <p:sldMasterId id="2147483816" r:id="rId11"/>
    <p:sldMasterId id="2147483828" r:id="rId12"/>
    <p:sldMasterId id="2147483840" r:id="rId13"/>
    <p:sldMasterId id="2147483852" r:id="rId14"/>
    <p:sldMasterId id="2147483864" r:id="rId15"/>
    <p:sldMasterId id="2147483876" r:id="rId16"/>
    <p:sldMasterId id="2147483888" r:id="rId17"/>
    <p:sldMasterId id="2147483900" r:id="rId18"/>
    <p:sldMasterId id="2147483912" r:id="rId19"/>
    <p:sldMasterId id="2147483924" r:id="rId20"/>
  </p:sldMasterIdLst>
  <p:notesMasterIdLst>
    <p:notesMasterId r:id="rId51"/>
  </p:notesMasterIdLst>
  <p:sldIdLst>
    <p:sldId id="264" r:id="rId21"/>
    <p:sldId id="285" r:id="rId22"/>
    <p:sldId id="266" r:id="rId23"/>
    <p:sldId id="284" r:id="rId24"/>
    <p:sldId id="268" r:id="rId25"/>
    <p:sldId id="269" r:id="rId26"/>
    <p:sldId id="270" r:id="rId27"/>
    <p:sldId id="272" r:id="rId28"/>
    <p:sldId id="273" r:id="rId29"/>
    <p:sldId id="274" r:id="rId30"/>
    <p:sldId id="290" r:id="rId31"/>
    <p:sldId id="275" r:id="rId32"/>
    <p:sldId id="276" r:id="rId33"/>
    <p:sldId id="277" r:id="rId34"/>
    <p:sldId id="278" r:id="rId35"/>
    <p:sldId id="279" r:id="rId36"/>
    <p:sldId id="280" r:id="rId37"/>
    <p:sldId id="281" r:id="rId38"/>
    <p:sldId id="283" r:id="rId39"/>
    <p:sldId id="287" r:id="rId40"/>
    <p:sldId id="288" r:id="rId41"/>
    <p:sldId id="292" r:id="rId42"/>
    <p:sldId id="293" r:id="rId43"/>
    <p:sldId id="294" r:id="rId44"/>
    <p:sldId id="282" r:id="rId45"/>
    <p:sldId id="257" r:id="rId46"/>
    <p:sldId id="258" r:id="rId47"/>
    <p:sldId id="259" r:id="rId48"/>
    <p:sldId id="260" r:id="rId49"/>
    <p:sldId id="261" r:id="rId5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78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6.xml"/><Relationship Id="rId39" Type="http://schemas.openxmlformats.org/officeDocument/2006/relationships/slide" Target="slides/slide19.xml"/><Relationship Id="rId21" Type="http://schemas.openxmlformats.org/officeDocument/2006/relationships/slide" Target="slides/slide1.xml"/><Relationship Id="rId34" Type="http://schemas.openxmlformats.org/officeDocument/2006/relationships/slide" Target="slides/slide14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50" Type="http://schemas.openxmlformats.org/officeDocument/2006/relationships/slide" Target="slides/slide30.xml"/><Relationship Id="rId55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slide" Target="slides/slide26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Master" Target="slideMasters/slideMaster20.xml"/><Relationship Id="rId29" Type="http://schemas.openxmlformats.org/officeDocument/2006/relationships/slide" Target="slides/slide9.xml"/><Relationship Id="rId41" Type="http://schemas.openxmlformats.org/officeDocument/2006/relationships/slide" Target="slides/slide21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4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53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slide" Target="slides/slide29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8" Type="http://schemas.openxmlformats.org/officeDocument/2006/relationships/slideMaster" Target="slideMasters/slideMaster8.xml"/><Relationship Id="rId51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603826-BA87-4CB2-B394-02F35359AB70}" type="datetimeFigureOut">
              <a:rPr lang="bg-BG" smtClean="0"/>
              <a:t>12.4.2018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B9AE1D-2F83-46E6-B87E-E6C8AE34F3C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914209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B9AE1D-2F83-46E6-B87E-E6C8AE34F3C9}" type="slidenum">
              <a:rPr lang="bg-BG" smtClean="0"/>
              <a:t>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39577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 smtClean="0"/>
              <a:t>„</a:t>
            </a:r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65F125-A498-47ED-9411-316425B6D729}" type="slidenum">
              <a:rPr lang="bg-BG" smtClean="0">
                <a:solidFill>
                  <a:prstClr val="black"/>
                </a:solidFill>
              </a:rPr>
              <a:pPr/>
              <a:t>11</a:t>
            </a:fld>
            <a:endParaRPr lang="bg-BG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5254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09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6668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63366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7578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6932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07982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65946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3479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2491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9140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9884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37671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0710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6568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138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51119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26841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56599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7379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7043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6249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85709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7010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28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37221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02736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26049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9509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07510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9750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959820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84273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63219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57876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4025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57896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3135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34177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57659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252554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90207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49914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12137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09078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28317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28874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48312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36784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05399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09384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87831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37483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40887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21454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2922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85788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06602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93469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64336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60838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4070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31970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93340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40512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18708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42414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942419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98602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06903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66272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44821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60715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39752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378518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81953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24268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74780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65002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11442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77551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30303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70865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2527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10935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28414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53095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38827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36562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9836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88166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14356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95393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67489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440541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247888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02812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70646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44306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36407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509720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753402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385499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27843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107181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8180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013717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617814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36678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849759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060755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3311656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304542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626307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067847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43435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02848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756487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88172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94331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795614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783458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185361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957136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10128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562393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563591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381770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422310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419027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17979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37631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284014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1591307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41577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685119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218328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41348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537076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467326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519897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357099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711223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801685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513833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317127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41705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267676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238469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828856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3461550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75542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205934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8337000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006560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362192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377328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7945465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90557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194915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525573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61211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673177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647967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268783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919150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4084474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609220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8257317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874389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638262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248934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238794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189669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112541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349675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360605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414425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320003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608990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740810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3262242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2528969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413026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0009194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36794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545491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807369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734787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990024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8223893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365259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246760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25661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6669628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3407964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581652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707124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030023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480069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574774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759906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524449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37224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742868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774146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673528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763852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8006939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109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844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328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249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507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702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224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461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231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577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04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69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43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210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93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063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179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190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826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srgbClr val="464646"/>
                </a:solidFill>
              </a:rPr>
              <a:pPr/>
              <a:t>4/12/2018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46464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srgbClr val="464646"/>
                </a:solidFill>
              </a:rPr>
              <a:pPr/>
              <a:t>‹#›</a:t>
            </a:fld>
            <a:endParaRPr lang="en-US">
              <a:solidFill>
                <a:srgbClr val="464646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222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8.jp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0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3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94.xml"/><Relationship Id="rId4" Type="http://schemas.openxmlformats.org/officeDocument/2006/relationships/image" Target="../media/image3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4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05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16.xml"/><Relationship Id="rId4" Type="http://schemas.openxmlformats.org/officeDocument/2006/relationships/image" Target="../media/image4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27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38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45.xml"/><Relationship Id="rId4" Type="http://schemas.openxmlformats.org/officeDocument/2006/relationships/image" Target="../media/image5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56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67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89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89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04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81.jpeg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15.xml"/><Relationship Id="rId4" Type="http://schemas.openxmlformats.org/officeDocument/2006/relationships/image" Target="../media/image86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57200"/>
            <a:ext cx="7772400" cy="1470025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bg-BG" sz="9800" b="1" dirty="0">
                <a:ln w="11430"/>
                <a:gradFill>
                  <a:gsLst>
                    <a:gs pos="0">
                      <a:srgbClr val="DA1F28">
                        <a:tint val="70000"/>
                        <a:satMod val="245000"/>
                      </a:srgbClr>
                    </a:gs>
                    <a:gs pos="75000">
                      <a:srgbClr val="DA1F28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DA1F28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+mn-ea"/>
                <a:cs typeface="+mn-cs"/>
              </a:rPr>
              <a:t>ПОРТФОЛИО</a:t>
            </a:r>
            <a:endParaRPr lang="en-US" sz="9800" b="1" dirty="0">
              <a:ln w="11430"/>
              <a:gradFill>
                <a:gsLst>
                  <a:gs pos="0">
                    <a:srgbClr val="DA1F28">
                      <a:tint val="70000"/>
                      <a:satMod val="245000"/>
                    </a:srgbClr>
                  </a:gs>
                  <a:gs pos="75000">
                    <a:srgbClr val="DA1F28">
                      <a:tint val="90000"/>
                      <a:shade val="60000"/>
                      <a:satMod val="240000"/>
                    </a:srgbClr>
                  </a:gs>
                  <a:gs pos="100000">
                    <a:srgbClr val="DA1F28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286000"/>
            <a:ext cx="6400800" cy="1752600"/>
          </a:xfrm>
        </p:spPr>
        <p:txBody>
          <a:bodyPr>
            <a:normAutofit fontScale="92500" lnSpcReduction="20000"/>
          </a:bodyPr>
          <a:lstStyle/>
          <a:p>
            <a:r>
              <a:rPr lang="bg-BG" sz="4000" dirty="0" smtClean="0"/>
              <a:t>Група</a:t>
            </a:r>
          </a:p>
          <a:p>
            <a:r>
              <a:rPr lang="bg-BG" sz="4000" dirty="0" smtClean="0"/>
              <a:t>„Звездичка“</a:t>
            </a:r>
          </a:p>
          <a:p>
            <a:r>
              <a:rPr lang="bg-BG" sz="4000" dirty="0" smtClean="0"/>
              <a:t>Набор : 2012 година</a:t>
            </a:r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3594008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0" y="1676400"/>
            <a:ext cx="7408333" cy="4495800"/>
          </a:xfrm>
        </p:spPr>
        <p:txBody>
          <a:bodyPr/>
          <a:lstStyle/>
          <a:p>
            <a:r>
              <a:rPr lang="bg-BG" dirty="0" smtClean="0"/>
              <a:t>Ще се вдигна на пръсти, </a:t>
            </a:r>
            <a:r>
              <a:rPr lang="en-US" dirty="0" smtClean="0"/>
              <a:t> </a:t>
            </a:r>
            <a:r>
              <a:rPr lang="bg-BG" dirty="0" smtClean="0"/>
              <a:t>ще протегна ръчички</a:t>
            </a:r>
          </a:p>
          <a:p>
            <a:r>
              <a:rPr lang="bg-BG" dirty="0" smtClean="0"/>
              <a:t>да достигна в небето звездичките,</a:t>
            </a:r>
          </a:p>
          <a:p>
            <a:r>
              <a:rPr lang="bg-BG" dirty="0" smtClean="0"/>
              <a:t>да ги пипна, да видя – те са малки свещички или хиляди детски очички</a:t>
            </a:r>
          </a:p>
          <a:p>
            <a:r>
              <a:rPr lang="bg-BG" dirty="0" smtClean="0"/>
              <a:t>Учители:</a:t>
            </a:r>
          </a:p>
          <a:p>
            <a:r>
              <a:rPr lang="bg-BG" dirty="0" smtClean="0"/>
              <a:t>Катя Колева</a:t>
            </a:r>
          </a:p>
          <a:p>
            <a:r>
              <a:rPr lang="bg-BG" dirty="0" smtClean="0"/>
              <a:t>Вера Шикерова</a:t>
            </a:r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pPr marL="0" indent="0">
              <a:buNone/>
            </a:pPr>
            <a:endParaRPr lang="bg-BG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„ЗВЕЗДИЧКИ“</a:t>
            </a:r>
            <a:endParaRPr lang="bg-BG" dirty="0"/>
          </a:p>
        </p:txBody>
      </p:sp>
      <p:pic>
        <p:nvPicPr>
          <p:cNvPr id="1026" name="Picture 2" descr="C:\Users\Milen\Desktop\IMG_20180322_1139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429000"/>
            <a:ext cx="4191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8542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 smtClean="0"/>
              <a:t>Благословена съм, че си избрах съдба такава: Да бъда всеки ден от обич завладяна! </a:t>
            </a:r>
          </a:p>
          <a:p>
            <a:r>
              <a:rPr lang="bg-BG" dirty="0" smtClean="0"/>
              <a:t>И тази обич от сърце да давам</a:t>
            </a:r>
            <a:r>
              <a:rPr lang="en-US" dirty="0" smtClean="0"/>
              <a:t> </a:t>
            </a:r>
            <a:r>
              <a:rPr lang="bg-BG" dirty="0" smtClean="0"/>
              <a:t>- без дори за миг да съжалявам.</a:t>
            </a:r>
            <a:r>
              <a:rPr lang="bg-BG" sz="2000" dirty="0">
                <a:solidFill>
                  <a:srgbClr val="464646"/>
                </a:solidFill>
              </a:rPr>
              <a:t> </a:t>
            </a:r>
            <a:endParaRPr lang="bg-BG" sz="2000" dirty="0" smtClean="0">
              <a:solidFill>
                <a:srgbClr val="464646"/>
              </a:solidFill>
            </a:endParaRPr>
          </a:p>
          <a:p>
            <a:r>
              <a:rPr lang="bg-BG" sz="2000" dirty="0" smtClean="0">
                <a:solidFill>
                  <a:srgbClr val="464646"/>
                </a:solidFill>
              </a:rPr>
              <a:t>С </a:t>
            </a:r>
            <a:r>
              <a:rPr lang="bg-BG" sz="2000" dirty="0">
                <a:solidFill>
                  <a:srgbClr val="464646"/>
                </a:solidFill>
              </a:rPr>
              <a:t>очите на децата да откривам</a:t>
            </a:r>
            <a:br>
              <a:rPr lang="bg-BG" sz="2000" dirty="0">
                <a:solidFill>
                  <a:srgbClr val="464646"/>
                </a:solidFill>
              </a:rPr>
            </a:br>
            <a:r>
              <a:rPr lang="bg-BG" sz="2000" dirty="0">
                <a:solidFill>
                  <a:srgbClr val="464646"/>
                </a:solidFill>
              </a:rPr>
              <a:t>света и неговата прелест.</a:t>
            </a:r>
            <a:br>
              <a:rPr lang="bg-BG" sz="2000" dirty="0">
                <a:solidFill>
                  <a:srgbClr val="464646"/>
                </a:solidFill>
              </a:rPr>
            </a:br>
            <a:endParaRPr lang="bg-BG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275" y="1600200"/>
            <a:ext cx="39624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436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indent="0">
              <a:buNone/>
            </a:pPr>
            <a:r>
              <a:rPr lang="bg-BG" sz="2400" dirty="0" smtClean="0"/>
              <a:t>Все </a:t>
            </a:r>
            <a:r>
              <a:rPr lang="bg-BG" sz="2400" dirty="0"/>
              <a:t>още да ме радва малко  </a:t>
            </a:r>
            <a:r>
              <a:rPr lang="bg-BG" sz="2400" dirty="0" smtClean="0"/>
              <a:t>буболече,красиво </a:t>
            </a:r>
            <a:r>
              <a:rPr lang="bg-BG" sz="2400" dirty="0"/>
              <a:t>цвете,облаче в небето</a:t>
            </a:r>
            <a:r>
              <a:rPr lang="bg-BG" sz="2400" dirty="0" smtClean="0"/>
              <a:t>.</a:t>
            </a:r>
            <a:r>
              <a:rPr lang="bg-BG" sz="2400" dirty="0"/>
              <a:t> Да скачам да играя и да пея- </a:t>
            </a:r>
            <a:br>
              <a:rPr lang="bg-BG" sz="2400" dirty="0"/>
            </a:br>
            <a:r>
              <a:rPr lang="bg-BG" sz="2400" dirty="0"/>
              <a:t>да съм приятел на децата.</a:t>
            </a:r>
            <a:br>
              <a:rPr lang="bg-BG" sz="2400" dirty="0"/>
            </a:br>
            <a:r>
              <a:rPr lang="bg-BG" sz="2400" dirty="0"/>
              <a:t>Когато трябва да съм майка,</a:t>
            </a:r>
            <a:br>
              <a:rPr lang="bg-BG" sz="2400" dirty="0"/>
            </a:br>
            <a:r>
              <a:rPr lang="bg-BG" sz="2400" dirty="0"/>
              <a:t>да си ги гушна и целуна.</a:t>
            </a:r>
            <a:br>
              <a:rPr lang="bg-BG" sz="2400" dirty="0"/>
            </a:br>
            <a:r>
              <a:rPr lang="bg-BG" sz="2400" dirty="0"/>
              <a:t>Това е тя съдбата</a:t>
            </a:r>
            <a:br>
              <a:rPr lang="bg-BG" sz="2400" dirty="0"/>
            </a:br>
            <a:r>
              <a:rPr lang="bg-BG" sz="2400" dirty="0"/>
              <a:t>на детския учител-</a:t>
            </a:r>
            <a:br>
              <a:rPr lang="bg-BG" sz="2400" dirty="0"/>
            </a:br>
            <a:r>
              <a:rPr lang="bg-BG" sz="2400" dirty="0"/>
              <a:t>докрай да се раздава,</a:t>
            </a:r>
            <a:br>
              <a:rPr lang="bg-BG" sz="2400" dirty="0"/>
            </a:br>
            <a:r>
              <a:rPr lang="bg-BG" sz="2400" dirty="0"/>
              <a:t>любов да получава.</a:t>
            </a:r>
          </a:p>
          <a:p>
            <a:pPr indent="0">
              <a:buNone/>
            </a:pPr>
            <a:endParaRPr lang="bg-BG" sz="2400" dirty="0"/>
          </a:p>
        </p:txBody>
      </p:sp>
      <p:pic>
        <p:nvPicPr>
          <p:cNvPr id="2050" name="Picture 2" descr="C:\Users\Milen\Desktop\Lenovo_A1000_IMG_20171031_11583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905000"/>
            <a:ext cx="3810000" cy="3603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6952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2400" y="2438400"/>
            <a:ext cx="914400" cy="1066801"/>
          </a:xfrm>
        </p:spPr>
        <p:txBody>
          <a:bodyPr/>
          <a:lstStyle/>
          <a:p>
            <a:endParaRPr lang="bg-BG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495800"/>
            <a:ext cx="8305800" cy="2096069"/>
          </a:xfrm>
        </p:spPr>
        <p:txBody>
          <a:bodyPr/>
          <a:lstStyle/>
          <a:p>
            <a:pPr algn="ctr"/>
            <a:r>
              <a:rPr lang="bg-BG" dirty="0" smtClean="0"/>
              <a:t>Щастливи сме със  вас деца и вярваме в чудеса. Светът е ваш, мечтатели чудесни, изпълнен с много  приказки и песни.</a:t>
            </a:r>
            <a:endParaRPr lang="bg-BG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97535">
            <a:off x="240645" y="573620"/>
            <a:ext cx="3769490" cy="2387028"/>
          </a:xfrm>
          <a:prstGeom prst="rect">
            <a:avLst/>
          </a:prstGeom>
        </p:spPr>
      </p:pic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4109">
            <a:off x="4970255" y="517408"/>
            <a:ext cx="3912612" cy="2377698"/>
          </a:xfr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895600"/>
            <a:ext cx="2971800" cy="22288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950" y="2895600"/>
            <a:ext cx="3343275" cy="222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629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437959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>Прочети ми пак, и пак, и пак ....</a:t>
            </a:r>
            <a:br>
              <a:rPr lang="bg-BG" dirty="0" smtClean="0"/>
            </a:br>
            <a:r>
              <a:rPr lang="bg-BG" dirty="0" smtClean="0"/>
              <a:t>06.12.2016  </a:t>
            </a:r>
            <a:endParaRPr lang="bg-B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41312">
            <a:off x="5736585" y="1105339"/>
            <a:ext cx="2663825" cy="256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62" y="2057400"/>
            <a:ext cx="2571750" cy="3429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3162300"/>
            <a:ext cx="2795588" cy="3124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01717">
            <a:off x="6532059" y="3638543"/>
            <a:ext cx="2209800" cy="294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9314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09.12.2016г.- патронен празник на моята детска градина</a:t>
            </a:r>
            <a:endParaRPr lang="bg-BG" dirty="0"/>
          </a:p>
        </p:txBody>
      </p:sp>
      <p:pic>
        <p:nvPicPr>
          <p:cNvPr id="1026" name="Picture 2" descr="C:\Users\Milen\Desktop\Нова папка (2)\15326371_1796099077320697_6729244536468935860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27" y="1828800"/>
            <a:ext cx="33528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ilen\Desktop\Нова папка (2)\15326429_1796098547320750_3679068766522857782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2725" y="1809433"/>
            <a:ext cx="3352800" cy="2076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Milen\Desktop\Нова папка (2)\15391159_1796098647320740_1366474961566831568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8055" y="3428999"/>
            <a:ext cx="2815802" cy="2438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Milen\Desktop\Нова папка (2)\15439789_1796098880654050_2340818838044589478_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4680426"/>
            <a:ext cx="3124200" cy="2076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Milen\Desktop\Нова папка (2)\15439951_1796098990654039_1324039307007312756_n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27" y="4721201"/>
            <a:ext cx="3094927" cy="2056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6716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Забавно е да работим заедно- 14.12.2016 г.</a:t>
            </a:r>
            <a:endParaRPr lang="bg-BG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524000"/>
            <a:ext cx="3048000" cy="22352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1524000"/>
            <a:ext cx="3276600" cy="24384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4314869"/>
            <a:ext cx="3276599" cy="24384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734" y="2743200"/>
            <a:ext cx="1828800" cy="24384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45" y="4331796"/>
            <a:ext cx="3130455" cy="2275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8971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„Малки родолюбци“</a:t>
            </a:r>
            <a:r>
              <a:rPr lang="en-US" sz="3100" dirty="0" smtClean="0"/>
              <a:t>- </a:t>
            </a:r>
            <a:r>
              <a:rPr lang="bg-BG" sz="3100" dirty="0" smtClean="0"/>
              <a:t>открита педагогическа практика</a:t>
            </a: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/>
              <a:t>01</a:t>
            </a:r>
            <a:r>
              <a:rPr lang="bg-BG" sz="3100" dirty="0" smtClean="0"/>
              <a:t>.03.2017 г.</a:t>
            </a:r>
            <a:endParaRPr lang="bg-BG" sz="3100" dirty="0"/>
          </a:p>
        </p:txBody>
      </p:sp>
      <p:pic>
        <p:nvPicPr>
          <p:cNvPr id="6146" name="Picture 2" descr="https://scontent-sof1-1.xx.fbcdn.net/v/t34.0-12/18035635_1496078927089891_1394836080_n.jpg?oh=e67ecb6794b67c3771927a7b0270abdc&amp;oe=58FB1FF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66" y="1639887"/>
            <a:ext cx="3320313" cy="220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scontent-sof1-1.xx.fbcdn.net/v/t34.0-12/18035495_1496079697089814_77915183_n.jpg?oh=5b5a120c1981100f1146c72e75dbd3f0&amp;oe=58FA025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682" y="1639886"/>
            <a:ext cx="3429000" cy="220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s://scontent-sof1-1.xx.fbcdn.net/v/t34.0-12/18052829_1496078990423218_964364493_n.jpg?oh=dd08acd3c6ad5bee76e84c0a5d906e8c&amp;oe=58FB14F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66" y="4379440"/>
            <a:ext cx="3782546" cy="2513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s://scontent-sof1-1.xx.fbcdn.net/v/t34.0-12/18035290_1496079357089848_879579697_n.jpg?oh=cdee56bf1930e6bd19b241d30b577f7b&amp;oe=58FB100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367513"/>
            <a:ext cx="3962400" cy="2513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https://scontent-sof1-1.xx.fbcdn.net/v/t34.0-12/18051723_1496080647089719_1355886324_n.jpg?oh=3b29dfc3d5c5d396149115d452126c95&amp;oe=58FB2CA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744337"/>
            <a:ext cx="2820595" cy="1874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07842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Вече и на голямата сцена-</a:t>
            </a:r>
            <a:br>
              <a:rPr lang="bg-BG" dirty="0" smtClean="0"/>
            </a:br>
            <a:r>
              <a:rPr lang="bg-BG" dirty="0" smtClean="0"/>
              <a:t>03.03.2017 г.</a:t>
            </a:r>
            <a:endParaRPr lang="bg-BG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12" y="1676400"/>
            <a:ext cx="3663287" cy="237300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4127018"/>
            <a:ext cx="3200400" cy="23821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676400"/>
            <a:ext cx="3886200" cy="2373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3766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„От векове за векове“-</a:t>
            </a:r>
            <a:br>
              <a:rPr lang="bg-BG" dirty="0" smtClean="0"/>
            </a:br>
            <a:r>
              <a:rPr lang="bg-BG" dirty="0" smtClean="0"/>
              <a:t> </a:t>
            </a:r>
            <a:r>
              <a:rPr lang="bg-BG" sz="3100" dirty="0" smtClean="0"/>
              <a:t>музикален спектакъл</a:t>
            </a: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>02.03.2018 г.</a:t>
            </a:r>
            <a:endParaRPr lang="bg-BG" dirty="0"/>
          </a:p>
        </p:txBody>
      </p:sp>
      <p:pic>
        <p:nvPicPr>
          <p:cNvPr id="1026" name="Picture 2" descr="C:\Users\Milen\Desktop\28378315_925747820913991_7991391322160185084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07995">
            <a:off x="296020" y="1994524"/>
            <a:ext cx="3124200" cy="2428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ilen\Desktop\28378845_925749684247138_3139007100907248391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101443"/>
            <a:ext cx="3429000" cy="2381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Milen\Desktop\28576008_2084746834876314_270388974006175807_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82155">
            <a:off x="5791200" y="2201011"/>
            <a:ext cx="3081867" cy="2428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28862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Чудесата са около нас</a:t>
            </a:r>
            <a:endParaRPr lang="bg-BG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338" y="4056797"/>
            <a:ext cx="3676650" cy="2667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815" y="1481670"/>
            <a:ext cx="3733800" cy="2467773"/>
          </a:xfrm>
          <a:prstGeom prst="rect">
            <a:avLst/>
          </a:prstGeom>
        </p:spPr>
      </p:pic>
      <p:pic>
        <p:nvPicPr>
          <p:cNvPr id="4098" name="Picture 2" descr="C:\Users\Milen\Desktop\Нова папка (2)\image-0-02-05-c1e2bd34274527e9571ebb817c85a4597258b958c877557b28c5653c9dd56bf7-V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923" y="1493393"/>
            <a:ext cx="3676650" cy="2467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Milen\Desktop\снимки\Lenovo_A1000_IMG_20170601_11135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715" y="4027488"/>
            <a:ext cx="3810000" cy="2496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ilen\Desktop\снимки\Lenovo_A1000_IMG_20170601_11153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599" y="2938205"/>
            <a:ext cx="3581401" cy="2452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64172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Участие в конкурс на детска рисунка</a:t>
            </a:r>
            <a:r>
              <a:rPr lang="bg-BG" dirty="0"/>
              <a:t/>
            </a:r>
            <a:br>
              <a:rPr lang="bg-BG" dirty="0"/>
            </a:br>
            <a:r>
              <a:rPr lang="bg-BG" dirty="0" smtClean="0"/>
              <a:t>28.</a:t>
            </a:r>
            <a:r>
              <a:rPr lang="en-US" dirty="0" smtClean="0"/>
              <a:t>04.2017</a:t>
            </a:r>
            <a:r>
              <a:rPr lang="bg-BG" dirty="0" smtClean="0"/>
              <a:t>г.</a:t>
            </a:r>
            <a:endParaRPr lang="bg-BG" dirty="0"/>
          </a:p>
        </p:txBody>
      </p:sp>
      <p:pic>
        <p:nvPicPr>
          <p:cNvPr id="1026" name="Picture 2" descr="C:\Users\Milen\Desktop\снимки\IMG-28d3abbc52ffc7a83e302d7d90b8e3e3-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57" y="1600200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ilen\Desktop\снимки\IMG-ea2fffb17fab15d768b8e816e2b7f54d-V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223011" y="1691533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Milen\Desktop\снимки\IMG-b0b1c11987c244e1d996c7185aad89a2-V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200400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96789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168185" cy="1940848"/>
          </a:xfrm>
        </p:spPr>
        <p:txBody>
          <a:bodyPr>
            <a:normAutofit/>
          </a:bodyPr>
          <a:lstStyle/>
          <a:p>
            <a:r>
              <a:rPr lang="bg-BG" sz="3200" dirty="0" smtClean="0"/>
              <a:t>„Възпитанието е наука,която научава нашите деца да живеят без нас“- Е.Легуве</a:t>
            </a:r>
            <a:endParaRPr lang="bg-BG" sz="3200" dirty="0"/>
          </a:p>
        </p:txBody>
      </p:sp>
      <p:pic>
        <p:nvPicPr>
          <p:cNvPr id="2050" name="Picture 2" descr="C:\Users\Milen\Desktop\снимки\Lenovo_A1000_IMG_20170904_1313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2885" y="1943625"/>
            <a:ext cx="3805300" cy="2490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Milen\Desktop\снимки\Lenovo_A1000_IMG_20170904_1314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943625"/>
            <a:ext cx="3781040" cy="2490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142" y="4672863"/>
            <a:ext cx="3433956" cy="200010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418" y="4672863"/>
            <a:ext cx="3180781" cy="2000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0303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600" dirty="0" smtClean="0"/>
              <a:t>„Учейки другите, човек учи и себе си“ - Сенека</a:t>
            </a:r>
            <a:endParaRPr lang="bg-BG" sz="3600" dirty="0"/>
          </a:p>
        </p:txBody>
      </p:sp>
      <p:pic>
        <p:nvPicPr>
          <p:cNvPr id="2050" name="Picture 2" descr="C:\Users\Milen\Desktop\Нова папка (2)\12994572_1153442891353498_342135944414087045_n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0"/>
            <a:ext cx="3429000" cy="2278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content-sof1-1.xx.fbcdn.net/v/t34.0-12/12993016_1152124174818703_1660620762_n.jpg?oh=0d42c96904f4f9622d6d19271987a502&amp;oe=58FB414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495246"/>
            <a:ext cx="3505200" cy="2298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scontent-sof1-1.xx.fbcdn.net/v/t34.0-12/12992328_1152123928152061_495738751_n.jpg?oh=d68d64a57722ed533b8c9acc5f1d5147&amp;oe=58FAE2AC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85" y="4267200"/>
            <a:ext cx="3465394" cy="2303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scontent-sof1-1.xx.fbcdn.net/v/t34.0-12/12957113_1152124428152011_1045570527_n.jpg?oh=8814f65e12bc44fab8e679573d0922c6&amp;oe=58FB065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799" y="4267199"/>
            <a:ext cx="3587491" cy="2303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scontent-sof1-1.xx.fbcdn.net/v/t34.0-12/12992918_1152123974818723_1601961388_n.jpg?oh=17955a4152bd44d0fa9bf87437c031a4&amp;oe=58FAFCB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048000"/>
            <a:ext cx="2511425" cy="1669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84339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2176272"/>
          </a:xfrm>
        </p:spPr>
        <p:txBody>
          <a:bodyPr>
            <a:noAutofit/>
          </a:bodyPr>
          <a:lstStyle/>
          <a:p>
            <a:r>
              <a:rPr lang="bg-BG" sz="3200" dirty="0"/>
              <a:t>Най-големият успех за един учител е да може да каже: „Учениците ми сега работят, като че ли аз не съществувам.“</a:t>
            </a:r>
            <a:br>
              <a:rPr lang="bg-BG" sz="3200" dirty="0"/>
            </a:br>
            <a:r>
              <a:rPr lang="bg-BG" sz="3200" dirty="0" smtClean="0"/>
              <a:t>                                                    Мария </a:t>
            </a:r>
            <a:r>
              <a:rPr lang="bg-BG" sz="3200" dirty="0"/>
              <a:t>Монтесори</a:t>
            </a:r>
            <a:br>
              <a:rPr lang="bg-BG" sz="3200" dirty="0"/>
            </a:br>
            <a:endParaRPr lang="bg-BG" sz="3200" dirty="0"/>
          </a:p>
        </p:txBody>
      </p:sp>
      <p:pic>
        <p:nvPicPr>
          <p:cNvPr id="3074" name="Picture 2" descr="C:\Users\Milen\Desktop\Нова папка (2)\15337523_1796098720654066_1654803234535437719_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752600"/>
            <a:ext cx="3657121" cy="2430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Milen\Desktop\Нова папка (2)\15401047_1796099193987352_3064068607009453868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349" y="4251951"/>
            <a:ext cx="3657600" cy="237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8525" y="2514600"/>
            <a:ext cx="4274475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68041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3910">
            <a:off x="6019800" y="3810000"/>
            <a:ext cx="2588418" cy="2620963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sz="3600" dirty="0" smtClean="0"/>
              <a:t>Играем и се забавляваме - ден на детето</a:t>
            </a:r>
            <a:br>
              <a:rPr lang="bg-BG" sz="3600" dirty="0" smtClean="0"/>
            </a:br>
            <a:r>
              <a:rPr lang="bg-BG" sz="2000" dirty="0" smtClean="0"/>
              <a:t>01.06.2017 г.</a:t>
            </a:r>
            <a:endParaRPr lang="bg-BG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196" y="1600200"/>
            <a:ext cx="1962150" cy="2616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066088"/>
            <a:ext cx="2247900" cy="2997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02792">
            <a:off x="3038884" y="3634254"/>
            <a:ext cx="2114550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5053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931623"/>
            <a:ext cx="2362200" cy="2975953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Колко интересни книжки</a:t>
            </a:r>
            <a:br>
              <a:rPr lang="bg-BG" dirty="0" smtClean="0"/>
            </a:br>
            <a:r>
              <a:rPr lang="bg-BG" sz="2000" dirty="0" smtClean="0"/>
              <a:t>посещение в библиотеката -18.10.2017 г.</a:t>
            </a:r>
            <a:endParaRPr lang="bg-BG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4397990"/>
            <a:ext cx="3336168" cy="22288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2884226"/>
            <a:ext cx="2286000" cy="304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1831373"/>
            <a:ext cx="2952750" cy="2566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813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94240">
            <a:off x="838051" y="4176418"/>
            <a:ext cx="3276600" cy="23361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mtClean="0"/>
              <a:t>Есенна магия-</a:t>
            </a:r>
            <a:r>
              <a:rPr lang="bg-BG" sz="2000" smtClean="0"/>
              <a:t/>
            </a:r>
            <a:br>
              <a:rPr lang="bg-BG" sz="2000" smtClean="0"/>
            </a:br>
            <a:r>
              <a:rPr lang="bg-BG" sz="2000" smtClean="0"/>
              <a:t>26.10.2017 г.</a:t>
            </a:r>
            <a:endParaRPr lang="bg-BG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8789" y="1906137"/>
            <a:ext cx="2514600" cy="3352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600200"/>
            <a:ext cx="2571750" cy="2819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76783">
            <a:off x="4187081" y="4096360"/>
            <a:ext cx="3082243" cy="219926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600200"/>
            <a:ext cx="3124200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8349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94545">
            <a:off x="228600" y="1490152"/>
            <a:ext cx="3069806" cy="220186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Снежен сън</a:t>
            </a:r>
            <a:br>
              <a:rPr lang="bg-BG" dirty="0" smtClean="0"/>
            </a:br>
            <a:r>
              <a:rPr lang="bg-BG" dirty="0" smtClean="0"/>
              <a:t>21.12.2018 г.</a:t>
            </a:r>
            <a:endParaRPr lang="bg-BG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6669">
            <a:off x="5867400" y="1510917"/>
            <a:ext cx="3124200" cy="21603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1" y="4648201"/>
            <a:ext cx="3048000" cy="20717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794" y="4648200"/>
            <a:ext cx="3124200" cy="207173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2825807"/>
            <a:ext cx="3506338" cy="2340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0385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Театър: „Под гъбката“</a:t>
            </a:r>
            <a:br>
              <a:rPr lang="bg-BG" dirty="0" smtClean="0"/>
            </a:br>
            <a:r>
              <a:rPr lang="bg-BG" dirty="0" smtClean="0"/>
              <a:t>22.01.2018 г.</a:t>
            </a:r>
            <a:endParaRPr lang="bg-BG" dirty="0"/>
          </a:p>
        </p:txBody>
      </p:sp>
      <p:pic>
        <p:nvPicPr>
          <p:cNvPr id="4098" name="Picture 2" descr="C:\Users\Milen\Desktop\Нова папка (2)\Lenovo_A1000_IMG_20180221_1605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420" y="1295400"/>
            <a:ext cx="2413379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Milen\Desktop\Нова папка (2)\Lenovo_A1000_IMG_20180221_16041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281752"/>
            <a:ext cx="2209800" cy="294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Milen\Desktop\Нова папка (2)\Lenovo_A1000_IMG_20180221_16131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828800"/>
            <a:ext cx="3276600" cy="436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Milen\Desktop\Нова папка (2)\Lenovo_A1000_IMG_20180221_16143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891" y="3886200"/>
            <a:ext cx="2450908" cy="2641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656011"/>
            <a:ext cx="2209800" cy="294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03645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Игри през зимата</a:t>
            </a:r>
            <a:endParaRPr lang="bg-BG" dirty="0"/>
          </a:p>
        </p:txBody>
      </p:sp>
      <p:pic>
        <p:nvPicPr>
          <p:cNvPr id="3074" name="Picture 2" descr="C:\Users\Milen\Desktop\Нова папка (2)\Lenovo_A1000_IMG_20180126_105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20574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Milen\Desktop\Нова папка (2)\Lenovo_A1000_IMG_20180126_10512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1" y="1628775"/>
            <a:ext cx="2971800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Milen\Desktop\Нова папка (2)\Lenovo_A1000_IMG_20180126_10552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77039">
            <a:off x="2844908" y="1805544"/>
            <a:ext cx="2476500" cy="330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Milen\Desktop\Нова папка (2)\Lenovo_A1000_IMG_20180126_10561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590" y="4119562"/>
            <a:ext cx="245745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Milen\Desktop\Нова папка (2)\Lenovo_A1000_IMG_20180126_10551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333875"/>
            <a:ext cx="22860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67900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Посрещане на баба Марта</a:t>
            </a:r>
            <a:br>
              <a:rPr lang="bg-BG" dirty="0" smtClean="0"/>
            </a:br>
            <a:r>
              <a:rPr lang="bg-BG" dirty="0" smtClean="0"/>
              <a:t>01.03.2018 година</a:t>
            </a:r>
            <a:endParaRPr lang="bg-BG" dirty="0"/>
          </a:p>
        </p:txBody>
      </p:sp>
      <p:pic>
        <p:nvPicPr>
          <p:cNvPr id="1026" name="Picture 2" descr="C:\Users\Milen\Desktop\Нова папка (3)\IMG-6d2b7e74b5b80fe1b67951b1f702d1dd-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19" y="2126673"/>
            <a:ext cx="3463636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ilen\Desktop\Нова папка (3)\IMG-b5a121125c0a8f0b44c8e432a1b4c59f-V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819400"/>
            <a:ext cx="3733800" cy="2692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76582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Посрещане на лазарки</a:t>
            </a:r>
            <a:br>
              <a:rPr lang="bg-BG" dirty="0" smtClean="0"/>
            </a:br>
            <a:r>
              <a:rPr lang="bg-BG" dirty="0" smtClean="0"/>
              <a:t>30.03.2018 година</a:t>
            </a:r>
            <a:endParaRPr lang="bg-BG" dirty="0"/>
          </a:p>
        </p:txBody>
      </p:sp>
      <p:pic>
        <p:nvPicPr>
          <p:cNvPr id="2050" name="Picture 2" descr="C:\Users\Milen\Desktop\Нова папка (3)\IMG-cbe61abfc3c93b970cc2a165b9e55d24-V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761129"/>
            <a:ext cx="3810000" cy="250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Milen\Desktop\Нова папка (3)\IMG-5000d3d5ba5a181220d6dea3defa5d3a-V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88466">
            <a:off x="2422646" y="4269227"/>
            <a:ext cx="3394364" cy="2222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Milen\Desktop\Нова папка (3)\IMG-147ff77ec7ddff85d0117cfcd428186b-V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676400"/>
            <a:ext cx="3650808" cy="2589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50607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 smtClean="0"/>
              <a:t>Забележка: Портфолиото е отворено и подлежи на изменение, допълване и актуализиране във всеки един момент от дейноста ми като учител</a:t>
            </a:r>
            <a:endParaRPr lang="bg-BG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494424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735969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223483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472897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479579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7225505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Waveform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Waveform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Waveform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Waveform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Waveform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7_Waveform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6_Waveform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8_Waveform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9_Waveform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0_Waveform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1_Waveform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2_Waveform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3_Waveform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4_Waveform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5_Waveform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16_Waveform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17_Waveform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18_Waveform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19_Waveform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288</Words>
  <Application>Microsoft Office PowerPoint</Application>
  <PresentationFormat>On-screen Show (4:3)</PresentationFormat>
  <Paragraphs>41</Paragraphs>
  <Slides>30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20</vt:i4>
      </vt:variant>
      <vt:variant>
        <vt:lpstr>Slide Titles</vt:lpstr>
      </vt:variant>
      <vt:variant>
        <vt:i4>30</vt:i4>
      </vt:variant>
    </vt:vector>
  </HeadingPairs>
  <TitlesOfParts>
    <vt:vector size="50" baseType="lpstr">
      <vt:lpstr>Office Theme</vt:lpstr>
      <vt:lpstr>1_Waveform</vt:lpstr>
      <vt:lpstr>2_Waveform</vt:lpstr>
      <vt:lpstr>3_Waveform</vt:lpstr>
      <vt:lpstr>4_Waveform</vt:lpstr>
      <vt:lpstr>5_Waveform</vt:lpstr>
      <vt:lpstr>7_Waveform</vt:lpstr>
      <vt:lpstr>6_Waveform</vt:lpstr>
      <vt:lpstr>8_Waveform</vt:lpstr>
      <vt:lpstr>9_Waveform</vt:lpstr>
      <vt:lpstr>10_Waveform</vt:lpstr>
      <vt:lpstr>11_Waveform</vt:lpstr>
      <vt:lpstr>12_Waveform</vt:lpstr>
      <vt:lpstr>13_Waveform</vt:lpstr>
      <vt:lpstr>14_Waveform</vt:lpstr>
      <vt:lpstr>15_Waveform</vt:lpstr>
      <vt:lpstr>16_Waveform</vt:lpstr>
      <vt:lpstr>17_Waveform</vt:lpstr>
      <vt:lpstr>18_Waveform</vt:lpstr>
      <vt:lpstr>19_Waveform</vt:lpstr>
      <vt:lpstr>ПОРТФОЛИО</vt:lpstr>
      <vt:lpstr>„ЗВЕЗДИЧКИ“</vt:lpstr>
      <vt:lpstr>PowerPoint Presentation</vt:lpstr>
      <vt:lpstr>PowerPoint Presentation</vt:lpstr>
      <vt:lpstr>Щастливи сме със  вас деца и вярваме в чудеса. Светът е ваш, мечтатели чудесни, изпълнен с много  приказки и песни.</vt:lpstr>
      <vt:lpstr>Прочети ми пак, и пак, и пак .... 06.12.2016  </vt:lpstr>
      <vt:lpstr>09.12.2016г.- патронен празник на моята детска градина</vt:lpstr>
      <vt:lpstr>Забавно е да работим заедно- 14.12.2016 г.</vt:lpstr>
      <vt:lpstr>„Малки родолюбци“- открита педагогическа практика 01.03.2017 г.</vt:lpstr>
      <vt:lpstr>Вече и на голямата сцена- 03.03.2017 г.</vt:lpstr>
      <vt:lpstr>„От векове за векове“-  музикален спектакъл 02.03.2018 г.</vt:lpstr>
      <vt:lpstr>Чудесата са около нас</vt:lpstr>
      <vt:lpstr>Участие в конкурс на детска рисунка 28.04.2017г.</vt:lpstr>
      <vt:lpstr>„Възпитанието е наука,която научава нашите деца да живеят без нас“- Е.Легуве</vt:lpstr>
      <vt:lpstr>„Учейки другите, човек учи и себе си“ - Сенека</vt:lpstr>
      <vt:lpstr>Най-големият успех за един учител е да може да каже: „Учениците ми сега работят, като че ли аз не съществувам.“                                                     Мария Монтесори </vt:lpstr>
      <vt:lpstr>Играем и се забавляваме - ден на детето 01.06.2017 г.</vt:lpstr>
      <vt:lpstr>Колко интересни книжки посещение в библиотеката -18.10.2017 г.</vt:lpstr>
      <vt:lpstr>Есенна магия- 26.10.2017 г.</vt:lpstr>
      <vt:lpstr>Снежен сън 21.12.2018 г.</vt:lpstr>
      <vt:lpstr>Театър: „Под гъбката“ 22.01.2018 г.</vt:lpstr>
      <vt:lpstr>Игри през зимата</vt:lpstr>
      <vt:lpstr>Посрещане на баба Марта 01.03.2018 година</vt:lpstr>
      <vt:lpstr>Посрещане на лазарки 30.03.2018 година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Milen</dc:creator>
  <cp:lastModifiedBy>ODZ</cp:lastModifiedBy>
  <cp:revision>24</cp:revision>
  <dcterms:created xsi:type="dcterms:W3CDTF">2006-08-16T00:00:00Z</dcterms:created>
  <dcterms:modified xsi:type="dcterms:W3CDTF">2018-04-12T11:00:52Z</dcterms:modified>
</cp:coreProperties>
</file>