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57" r:id="rId5"/>
    <p:sldId id="258" r:id="rId6"/>
    <p:sldId id="259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-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46156C41-59A7-4C43-9ED5-28624742866F}" type="datetimeFigureOut">
              <a:rPr lang="bg-BG" smtClean="0"/>
              <a:t>8.2.2019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2B8-FF24-4B7D-AAE0-F9AD57A2DDE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56C41-59A7-4C43-9ED5-28624742866F}" type="datetimeFigureOut">
              <a:rPr lang="bg-BG" smtClean="0"/>
              <a:t>8.2.2019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2B8-FF24-4B7D-AAE0-F9AD57A2DDE9}" type="slidenum">
              <a:rPr lang="bg-BG" smtClean="0"/>
              <a:t>‹#›</a:t>
            </a:fld>
            <a:endParaRPr lang="bg-BG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56C41-59A7-4C43-9ED5-28624742866F}" type="datetimeFigureOut">
              <a:rPr lang="bg-BG" smtClean="0"/>
              <a:t>8.2.2019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2B8-FF24-4B7D-AAE0-F9AD57A2DDE9}" type="slidenum">
              <a:rPr lang="bg-BG" smtClean="0"/>
              <a:t>‹#›</a:t>
            </a:fld>
            <a:endParaRPr lang="bg-BG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56C41-59A7-4C43-9ED5-28624742866F}" type="datetimeFigureOut">
              <a:rPr lang="bg-BG" smtClean="0"/>
              <a:t>8.2.2019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2B8-FF24-4B7D-AAE0-F9AD57A2DDE9}" type="slidenum">
              <a:rPr lang="bg-BG" smtClean="0"/>
              <a:t>‹#›</a:t>
            </a:fld>
            <a:endParaRPr lang="bg-BG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56C41-59A7-4C43-9ED5-28624742866F}" type="datetimeFigureOut">
              <a:rPr lang="bg-BG" smtClean="0"/>
              <a:t>8.2.2019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2B8-FF24-4B7D-AAE0-F9AD57A2DDE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56C41-59A7-4C43-9ED5-28624742866F}" type="datetimeFigureOut">
              <a:rPr lang="bg-BG" smtClean="0"/>
              <a:t>8.2.2019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2B8-FF24-4B7D-AAE0-F9AD57A2DDE9}" type="slidenum">
              <a:rPr lang="bg-BG" smtClean="0"/>
              <a:t>‹#›</a:t>
            </a:fld>
            <a:endParaRPr lang="bg-BG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56C41-59A7-4C43-9ED5-28624742866F}" type="datetimeFigureOut">
              <a:rPr lang="bg-BG" smtClean="0"/>
              <a:t>8.2.2019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2B8-FF24-4B7D-AAE0-F9AD57A2DDE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56C41-59A7-4C43-9ED5-28624742866F}" type="datetimeFigureOut">
              <a:rPr lang="bg-BG" smtClean="0"/>
              <a:t>8.2.2019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2B8-FF24-4B7D-AAE0-F9AD57A2DDE9}" type="slidenum">
              <a:rPr lang="bg-BG" smtClean="0"/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56C41-59A7-4C43-9ED5-28624742866F}" type="datetimeFigureOut">
              <a:rPr lang="bg-BG" smtClean="0"/>
              <a:t>8.2.2019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2B8-FF24-4B7D-AAE0-F9AD57A2DDE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56C41-59A7-4C43-9ED5-28624742866F}" type="datetimeFigureOut">
              <a:rPr lang="bg-BG" smtClean="0"/>
              <a:t>8.2.2019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2B8-FF24-4B7D-AAE0-F9AD57A2DDE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56C41-59A7-4C43-9ED5-28624742866F}" type="datetimeFigureOut">
              <a:rPr lang="bg-BG" smtClean="0"/>
              <a:t>8.2.2019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2B8-FF24-4B7D-AAE0-F9AD57A2DDE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46156C41-59A7-4C43-9ED5-28624742866F}" type="datetimeFigureOut">
              <a:rPr lang="bg-BG" smtClean="0"/>
              <a:t>8.2.2019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2A0D2B8-FF24-4B7D-AAE0-F9AD57A2DDE9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>
                <a:solidFill>
                  <a:srgbClr val="FF0000"/>
                </a:solidFill>
              </a:rPr>
              <a:t>Д</a:t>
            </a:r>
            <a:r>
              <a:rPr lang="bg-BG" dirty="0">
                <a:solidFill>
                  <a:srgbClr val="92D050"/>
                </a:solidFill>
              </a:rPr>
              <a:t>е</a:t>
            </a:r>
            <a:r>
              <a:rPr lang="bg-BG" dirty="0">
                <a:solidFill>
                  <a:srgbClr val="00B050"/>
                </a:solidFill>
              </a:rPr>
              <a:t>т</a:t>
            </a:r>
            <a:r>
              <a:rPr lang="bg-BG" dirty="0">
                <a:solidFill>
                  <a:srgbClr val="002060"/>
                </a:solidFill>
              </a:rPr>
              <a:t>с</a:t>
            </a:r>
            <a:r>
              <a:rPr lang="bg-BG" dirty="0">
                <a:solidFill>
                  <a:srgbClr val="0070C0"/>
                </a:solidFill>
              </a:rPr>
              <a:t>к</a:t>
            </a:r>
            <a:r>
              <a:rPr lang="bg-BG" dirty="0">
                <a:solidFill>
                  <a:schemeClr val="accent3">
                    <a:lumMod val="75000"/>
                  </a:schemeClr>
                </a:solidFill>
              </a:rPr>
              <a:t>а</a:t>
            </a:r>
            <a:r>
              <a:rPr lang="bg-BG" dirty="0"/>
              <a:t> </a:t>
            </a:r>
            <a:r>
              <a:rPr lang="bg-BG" dirty="0">
                <a:solidFill>
                  <a:schemeClr val="accent1">
                    <a:lumMod val="75000"/>
                  </a:schemeClr>
                </a:solidFill>
              </a:rPr>
              <a:t>г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</a:rPr>
              <a:t>р</a:t>
            </a:r>
            <a:r>
              <a:rPr lang="bg-BG" dirty="0">
                <a:solidFill>
                  <a:schemeClr val="accent3">
                    <a:lumMod val="75000"/>
                  </a:schemeClr>
                </a:solidFill>
              </a:rPr>
              <a:t>а</a:t>
            </a:r>
            <a:r>
              <a:rPr lang="bg-BG" dirty="0">
                <a:solidFill>
                  <a:schemeClr val="accent4">
                    <a:lumMod val="75000"/>
                  </a:schemeClr>
                </a:solidFill>
              </a:rPr>
              <a:t>д</a:t>
            </a:r>
            <a:r>
              <a:rPr lang="bg-BG" dirty="0">
                <a:solidFill>
                  <a:schemeClr val="accent5">
                    <a:lumMod val="75000"/>
                  </a:schemeClr>
                </a:solidFill>
              </a:rPr>
              <a:t>и</a:t>
            </a:r>
            <a:r>
              <a:rPr lang="bg-BG" dirty="0">
                <a:solidFill>
                  <a:srgbClr val="FFC000"/>
                </a:solidFill>
              </a:rPr>
              <a:t>н</a:t>
            </a:r>
            <a:r>
              <a:rPr lang="bg-BG" dirty="0">
                <a:solidFill>
                  <a:schemeClr val="accent3"/>
                </a:solidFill>
              </a:rPr>
              <a:t>а</a:t>
            </a:r>
            <a:r>
              <a:rPr lang="bg-BG" dirty="0"/>
              <a:t> „</a:t>
            </a:r>
            <a:r>
              <a:rPr lang="bg-BG" dirty="0">
                <a:solidFill>
                  <a:srgbClr val="FF0000"/>
                </a:solidFill>
              </a:rPr>
              <a:t>Света анна</a:t>
            </a:r>
            <a:r>
              <a:rPr lang="bg-BG" dirty="0"/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1600" y="3645024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 smtClean="0"/>
              <a:t>град Сапарева баня, община Сапарева баня, област Кюстендил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4714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974">
        <p14:ripple/>
      </p:transition>
    </mc:Choice>
    <mc:Fallback xmlns="">
      <p:transition spd="slow" advTm="497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268760"/>
            <a:ext cx="6984776" cy="4292727"/>
          </a:xfrm>
        </p:spPr>
      </p:pic>
    </p:spTree>
    <p:extLst>
      <p:ext uri="{BB962C8B-B14F-4D97-AF65-F5344CB8AC3E}">
        <p14:creationId xmlns:p14="http://schemas.microsoft.com/office/powerpoint/2010/main" val="263029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843">
        <p14:ripple/>
      </p:transition>
    </mc:Choice>
    <mc:Fallback xmlns="">
      <p:transition spd="slow" advTm="384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196752"/>
            <a:ext cx="6480720" cy="4392488"/>
          </a:xfrm>
        </p:spPr>
      </p:pic>
    </p:spTree>
    <p:extLst>
      <p:ext uri="{BB962C8B-B14F-4D97-AF65-F5344CB8AC3E}">
        <p14:creationId xmlns:p14="http://schemas.microsoft.com/office/powerpoint/2010/main" val="331111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927">
        <p14:ripple/>
      </p:transition>
    </mc:Choice>
    <mc:Fallback xmlns="">
      <p:transition spd="slow" advTm="392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2438400"/>
            <a:ext cx="7200800" cy="3294856"/>
          </a:xfrm>
        </p:spPr>
        <p:txBody>
          <a:bodyPr>
            <a:normAutofit fontScale="92500" lnSpcReduction="10000"/>
          </a:bodyPr>
          <a:lstStyle/>
          <a:p>
            <a:pPr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/>
              <a:t>	</a:t>
            </a:r>
            <a:r>
              <a:rPr lang="bg-BG" sz="1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 </a:t>
            </a:r>
            <a:r>
              <a:rPr lang="en-US" sz="1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1960 – 1961 </a:t>
            </a:r>
            <a:r>
              <a:rPr lang="bg-BG" sz="1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bg-BG" sz="1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bg-BG" sz="1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частна къща, в центъра на град Сапарева баня, за първи отваря врати детска градина (ЦДГ), която първоначално посещават 17 деца. Директор </a:t>
            </a:r>
            <a:r>
              <a:rPr lang="bg-BG" sz="1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bg-BG" sz="1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Маринка Йорданова от село Кесарево, </a:t>
            </a:r>
            <a:r>
              <a:rPr lang="bg-BG" sz="1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Великотърновски </a:t>
            </a:r>
            <a:r>
              <a:rPr lang="bg-BG" sz="1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окръг. </a:t>
            </a:r>
            <a:endParaRPr lang="bg-BG" sz="19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1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sz="1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Материалната </a:t>
            </a:r>
            <a:r>
              <a:rPr lang="bg-BG" sz="1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е бедна</a:t>
            </a:r>
            <a:r>
              <a:rPr lang="bg-BG" sz="1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1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помещенията са </a:t>
            </a:r>
            <a:r>
              <a:rPr lang="bg-BG" sz="1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неподходящи, </a:t>
            </a:r>
            <a:r>
              <a:rPr lang="bg-BG" sz="1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с помощта на родителите работата </a:t>
            </a:r>
            <a:r>
              <a:rPr lang="bg-BG" sz="1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върви. </a:t>
            </a:r>
            <a:r>
              <a:rPr lang="bg-BG" sz="2000" dirty="0">
                <a:solidFill>
                  <a:srgbClr val="7030A0"/>
                </a:solidFill>
              </a:rPr>
              <a:t>Учителите са ерудирани, на добро професионално ниво. </a:t>
            </a:r>
            <a:r>
              <a:rPr lang="bg-BG" sz="1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 </a:t>
            </a:r>
            <a:r>
              <a:rPr lang="bg-BG" sz="1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документация, която се води правилно, според разпоредбите за времето </a:t>
            </a:r>
            <a:r>
              <a:rPr lang="bg-BG" sz="1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си. </a:t>
            </a:r>
            <a:endParaRPr lang="bg-BG" sz="19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1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През </a:t>
            </a:r>
            <a:r>
              <a:rPr lang="bg-BG" sz="1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учебната 1963 – 1964 г. </a:t>
            </a:r>
            <a:r>
              <a:rPr lang="bg-BG" sz="1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bg-BG" sz="1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записани 24 деца </a:t>
            </a:r>
            <a:r>
              <a:rPr lang="bg-BG" sz="1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bg-BG" sz="1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 разделени в две групи</a:t>
            </a:r>
            <a:r>
              <a:rPr lang="bg-BG" sz="1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Детската </a:t>
            </a:r>
            <a:r>
              <a:rPr lang="bg-BG" sz="1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градина </a:t>
            </a:r>
            <a:r>
              <a:rPr lang="bg-BG" sz="1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bg-BG" sz="1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преместена в нова сграда. </a:t>
            </a:r>
            <a:endParaRPr lang="en-US" sz="19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87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39">
        <p:push dir="u"/>
      </p:transition>
    </mc:Choice>
    <mc:Fallback xmlns="">
      <p:transition spd="slow" advTm="20939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Броят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децата варира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годините. Персоналът се сменя. Работата с времето се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усъвършенства. Отбелязват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 тържествено важни дати и празници.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През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1970 – 1971 г. се набляга на приемствеността между детската градина и училището, както и на умственото и нравствено възпитание. Вкарани са нови форми и методи за възпитание и образование на децата. Учителите посещават открити моменти и семинари. </a:t>
            </a:r>
            <a:endParaRPr lang="bg-BG" sz="16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1971 г. детската градина се премества в нова сграда до парка. Тя е на два етажа. Открита е и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яслена група.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това време се държи на подготовката на учителите, устната реч на децата и физическото развитие.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10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40">
        <p:push dir="u"/>
      </p:transition>
    </mc:Choice>
    <mc:Fallback xmlns="">
      <p:transition spd="slow" advTm="2154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1973 -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1974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детската градина е разположена в две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сгради -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предишната – на центъра и в новата – до парка. Изготвен е нов правилник за детската градина от МНП (Министерство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народната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просветата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en-US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16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1977 г. в частна къща в село Гюргево се открива нова група. Същата година е приета и нова програма за учебно - възпитателна работа, седмично разпределение на дейностите и нови задачи.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Учебната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1978 -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1979 година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започва с пет групи – три в Сапарева баня, една в квартал Гюргево и една новооткрита в квартал Сапарево. Като общо в детската градина се възпитават и отглеждат 125 деца. </a:t>
            </a:r>
          </a:p>
        </p:txBody>
      </p:sp>
    </p:spTree>
    <p:extLst>
      <p:ext uri="{BB962C8B-B14F-4D97-AF65-F5344CB8AC3E}">
        <p14:creationId xmlns:p14="http://schemas.microsoft.com/office/powerpoint/2010/main" val="21090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218">
        <p:push dir="u"/>
      </p:transition>
    </mc:Choice>
    <mc:Fallback xmlns="">
      <p:transition spd="slow" advTm="22218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2276872"/>
            <a:ext cx="6400800" cy="3137521"/>
          </a:xfrm>
        </p:spPr>
        <p:txBody>
          <a:bodyPr>
            <a:normAutofit fontScale="32500" lnSpcReduction="20000"/>
          </a:bodyPr>
          <a:lstStyle/>
          <a:p>
            <a:pPr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bg-BG" sz="6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sz="6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sz="6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20.05.1982 г. официално и тържествено е открита новата сграда на ЦДГ </a:t>
            </a:r>
            <a:r>
              <a:rPr lang="bg-BG" sz="6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град </a:t>
            </a:r>
            <a:r>
              <a:rPr lang="bg-BG" sz="6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Сапарева баня. </a:t>
            </a:r>
            <a:endParaRPr lang="bg-BG" sz="6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6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Присъстват </a:t>
            </a:r>
            <a:r>
              <a:rPr lang="bg-BG" sz="6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кметове и официални гости, а директор </a:t>
            </a:r>
            <a:r>
              <a:rPr lang="bg-BG" sz="6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детската градина е </a:t>
            </a:r>
            <a:r>
              <a:rPr lang="bg-BG" sz="6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Емилия Попова. </a:t>
            </a:r>
            <a:endParaRPr lang="bg-BG" sz="6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6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Децата </a:t>
            </a:r>
            <a:r>
              <a:rPr lang="bg-BG" sz="6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наброяват 195.</a:t>
            </a:r>
          </a:p>
          <a:p>
            <a:pPr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6667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26">
        <p:push dir="u"/>
      </p:transition>
    </mc:Choice>
    <mc:Fallback xmlns="">
      <p:transition spd="slow" advTm="23826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556792"/>
            <a:ext cx="6400800" cy="3960440"/>
          </a:xfrm>
        </p:spPr>
        <p:txBody>
          <a:bodyPr>
            <a:noAutofit/>
          </a:bodyPr>
          <a:lstStyle/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Новото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работата, по това време е създаването на интерес към техниката и конструктивните умения, както и организирането групи за експериментална работа по ски и туризъм. Съблюдава се за здравословен начин на живот на децата в детската градина.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През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1990 – 1991 г., както добре е известно на всички, промяна в обществено – политическия живот на страната, налага някои промени. Дава се възможност, всяка учителка да прояви творчество в организацията на дневния режим и възпитаването на различни качества и умения у децата. По нов начин биват провеждани, мероприятията за квалификация на персонала на детските градини като цяло, както и тържествата по повод различни празници. Налага се ново отношение към детето – по-дълбоко вникване в неговия свят.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Променя се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формата и съдържанието на знанията. </a:t>
            </a:r>
            <a:endParaRPr lang="bg-BG" sz="16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Провеждат се различни практикуми. Въведени са Книги за учителя и Книги за децата. Прилагат се тестове за проверка на фината моторика и подготовката за писане. 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69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26">
        <p:push dir="u"/>
      </p:transition>
    </mc:Choice>
    <mc:Fallback xmlns="">
      <p:transition spd="slow" advTm="23226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438400"/>
            <a:ext cx="7416824" cy="3294856"/>
          </a:xfrm>
        </p:spPr>
        <p:txBody>
          <a:bodyPr>
            <a:noAutofit/>
          </a:bodyPr>
          <a:lstStyle/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1994 – 1995 г. са въведени нови програми за детските градини на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Витанова и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Русинова. </a:t>
            </a:r>
            <a:endParaRPr lang="bg-BG" sz="16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градина в град Сапарева баня започва работа по програмата на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Витанова. </a:t>
            </a:r>
            <a:endParaRPr lang="bg-BG" sz="16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Организират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 курсове за подобряване работата и квалификацията на персонала на детското заведение.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1997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е изпълнена с трудности, както на държавно ниво, така и за детската градина. Трудностите са най-вече от финансов характер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затова градината бива затворена в периода от 03.02. до 02.04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Една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целите, по това време, е да се развие максимално потенциала на всяко дете. Родителите сами закупуват учебните книжки за децата си.</a:t>
            </a:r>
          </a:p>
          <a:p>
            <a:pPr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Групите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детската градина са над максимално допустимия праг.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bg-BG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81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288">
        <p:push dir="u"/>
      </p:transition>
    </mc:Choice>
    <mc:Fallback xmlns="">
      <p:transition spd="slow" advTm="22288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2420888"/>
            <a:ext cx="6552728" cy="3384376"/>
          </a:xfrm>
        </p:spPr>
        <p:txBody>
          <a:bodyPr>
            <a:noAutofit/>
          </a:bodyPr>
          <a:lstStyle/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1998 г. започват да се правят видеозаписи на тържествата и празниците в детската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градина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sz="1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11.05.1998 г.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направен освет и кръщаване на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ЦДГ в град Сапарева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баня като името, което се дава </a:t>
            </a:r>
            <a:r>
              <a:rPr lang="bg-BG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bg-BG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bg-BG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Света </a:t>
            </a:r>
            <a:r>
              <a:rPr lang="bg-BG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Анна“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 запазва и до днес.</a:t>
            </a:r>
            <a:endParaRPr lang="bg-BG" sz="1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През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2001 – 2002 г.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започва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пробно функционирането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парно отопление, захранвано от геотермална централа с горещата минерална вода от Гейзера.</a:t>
            </a:r>
            <a:endParaRPr lang="bg-BG" sz="1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Често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празници, тържества и успехи на детската градина, се отразяват в репортажи в различни телевизии и местни вестници. </a:t>
            </a:r>
          </a:p>
        </p:txBody>
      </p:sp>
    </p:spTree>
    <p:extLst>
      <p:ext uri="{BB962C8B-B14F-4D97-AF65-F5344CB8AC3E}">
        <p14:creationId xmlns:p14="http://schemas.microsoft.com/office/powerpoint/2010/main" val="229960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170">
        <p:push dir="u"/>
      </p:transition>
    </mc:Choice>
    <mc:Fallback xmlns="">
      <p:transition spd="slow" advTm="2417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124744"/>
            <a:ext cx="6400800" cy="4536504"/>
          </a:xfrm>
        </p:spPr>
        <p:txBody>
          <a:bodyPr>
            <a:noAutofit/>
          </a:bodyPr>
          <a:lstStyle/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по-големи постижения, новаторство и професионализъм проявяват учителите в детска градина „Света Анна“. </a:t>
            </a:r>
            <a:endParaRPr lang="bg-BG" sz="16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2003 г. става задължително предучилищното образование, като тази група работи по програмата „Ръка за ръка“ на изд. Просвета, а останалите групи по програмата „Активността на децата в детската градина“ на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Витанова. Набляга се на връзката детска градина – семейство.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През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учебната 2007 - 2008 г. е направен основен ремонт на сградата и двора. Детската градина е изцяло обновена. </a:t>
            </a:r>
            <a:endParaRPr lang="bg-BG" sz="16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17.09. 2007 г. с пищно тържество е почетен 25 – годишния юбилей. </a:t>
            </a:r>
            <a:endParaRPr lang="bg-BG" sz="16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месец февруари 2008 г. ДГ преминава на делегиран бюджет и с решение на Община Сапарева баня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ЦДГ „Света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Анна“ е преобразувана в ОДЗ с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филиали в 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Ресилово, с. Овчарци и с. Сапарево. В Ресилово и Овчарци има по една група ДГ  и една яслена група, в Сапарево – една група. </a:t>
            </a:r>
            <a:endParaRPr lang="bg-BG" sz="16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bg-BG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24.11.2011 г. директор на ОДЗ „Света Анна“ гр. Сапарева баня става Димитринка </a:t>
            </a:r>
            <a:r>
              <a:rPr lang="bg-BG" sz="1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Малинина, след проведен конкурс.</a:t>
            </a:r>
            <a:endParaRPr lang="bg-BG" sz="1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50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92">
        <p:push dir="u"/>
      </p:transition>
    </mc:Choice>
    <mc:Fallback xmlns="">
      <p:transition spd="slow" advTm="28392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124744"/>
            <a:ext cx="6696744" cy="4536504"/>
          </a:xfrm>
        </p:spPr>
      </p:pic>
    </p:spTree>
    <p:extLst>
      <p:ext uri="{BB962C8B-B14F-4D97-AF65-F5344CB8AC3E}">
        <p14:creationId xmlns:p14="http://schemas.microsoft.com/office/powerpoint/2010/main" val="50376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648">
        <p14:ripple/>
      </p:transition>
    </mc:Choice>
    <mc:Fallback xmlns="">
      <p:transition spd="slow" advTm="564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155</TotalTime>
  <Words>16</Words>
  <Application>Microsoft Office PowerPoint</Application>
  <PresentationFormat>On-screen Show (4:3)</PresentationFormat>
  <Paragraphs>34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Couture</vt:lpstr>
      <vt:lpstr>Детска градина „Света анна“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Детска градина „Света анна“</dc:title>
  <dc:creator>Деси</dc:creator>
  <cp:lastModifiedBy>ODZ</cp:lastModifiedBy>
  <cp:revision>29</cp:revision>
  <dcterms:created xsi:type="dcterms:W3CDTF">2017-09-13T10:42:02Z</dcterms:created>
  <dcterms:modified xsi:type="dcterms:W3CDTF">2019-02-08T08:37:55Z</dcterms:modified>
</cp:coreProperties>
</file>